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85" r:id="rId2"/>
    <p:sldId id="271" r:id="rId3"/>
    <p:sldId id="258" r:id="rId4"/>
    <p:sldId id="291" r:id="rId5"/>
    <p:sldId id="260" r:id="rId6"/>
    <p:sldId id="290" r:id="rId7"/>
    <p:sldId id="263" r:id="rId8"/>
    <p:sldId id="286" r:id="rId9"/>
    <p:sldId id="261" r:id="rId10"/>
    <p:sldId id="262" r:id="rId11"/>
    <p:sldId id="264" r:id="rId12"/>
    <p:sldId id="266" r:id="rId13"/>
    <p:sldId id="267" r:id="rId14"/>
    <p:sldId id="272" r:id="rId15"/>
    <p:sldId id="287" r:id="rId16"/>
    <p:sldId id="289" r:id="rId17"/>
    <p:sldId id="288" r:id="rId18"/>
    <p:sldId id="269" r:id="rId19"/>
    <p:sldId id="292" r:id="rId20"/>
    <p:sldId id="293"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94660"/>
  </p:normalViewPr>
  <p:slideViewPr>
    <p:cSldViewPr>
      <p:cViewPr varScale="1">
        <p:scale>
          <a:sx n="108" d="100"/>
          <a:sy n="108" d="100"/>
        </p:scale>
        <p:origin x="172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297E7BF-C3FC-4121-B438-EB281CCA5FAD}" type="datetimeFigureOut">
              <a:rPr lang="en-US" smtClean="0"/>
              <a:t>2/26/2021</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25DD60A-BDD8-4EA3-8921-19BA8D1FB424}" type="slidenum">
              <a:rPr lang="en-US" smtClean="0"/>
              <a:t>‹#›</a:t>
            </a:fld>
            <a:endParaRPr lang="en-US"/>
          </a:p>
        </p:txBody>
      </p:sp>
    </p:spTree>
    <p:extLst>
      <p:ext uri="{BB962C8B-B14F-4D97-AF65-F5344CB8AC3E}">
        <p14:creationId xmlns:p14="http://schemas.microsoft.com/office/powerpoint/2010/main" val="274241460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2105C55-A988-4F80-9E33-F2D5271AAE29}" type="datetimeFigureOut">
              <a:rPr lang="en-US" smtClean="0"/>
              <a:t>2/26/2021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6"/>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9F449397-871E-492A-B2F8-61B419154C46}" type="slidenum">
              <a:rPr lang="en-US" smtClean="0"/>
              <a:t>‹#›</a:t>
            </a:fld>
            <a:endParaRPr lang="en-US"/>
          </a:p>
        </p:txBody>
      </p:sp>
    </p:spTree>
    <p:extLst>
      <p:ext uri="{BB962C8B-B14F-4D97-AF65-F5344CB8AC3E}">
        <p14:creationId xmlns:p14="http://schemas.microsoft.com/office/powerpoint/2010/main" val="27079056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2735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8BB9E4-DF8C-45C7-9E0F-31B940A02BF4}" type="datetimeFigureOut">
              <a:rPr lang="en-US" smtClean="0"/>
              <a:pPr/>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6688E-39DF-41E8-87C6-D6392C7D682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8BB9E4-DF8C-45C7-9E0F-31B940A02BF4}" type="datetimeFigureOut">
              <a:rPr lang="en-US" smtClean="0"/>
              <a:pPr/>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6688E-39DF-41E8-87C6-D6392C7D682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8BB9E4-DF8C-45C7-9E0F-31B940A02BF4}" type="datetimeFigureOut">
              <a:rPr lang="en-US" smtClean="0"/>
              <a:pPr/>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6688E-39DF-41E8-87C6-D6392C7D682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8BB9E4-DF8C-45C7-9E0F-31B940A02BF4}" type="datetimeFigureOut">
              <a:rPr lang="en-US" smtClean="0"/>
              <a:pPr/>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6688E-39DF-41E8-87C6-D6392C7D682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8BB9E4-DF8C-45C7-9E0F-31B940A02BF4}" type="datetimeFigureOut">
              <a:rPr lang="en-US" smtClean="0"/>
              <a:pPr/>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6688E-39DF-41E8-87C6-D6392C7D682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8BB9E4-DF8C-45C7-9E0F-31B940A02BF4}" type="datetimeFigureOut">
              <a:rPr lang="en-US" smtClean="0"/>
              <a:pPr/>
              <a:t>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6688E-39DF-41E8-87C6-D6392C7D682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48BB9E4-DF8C-45C7-9E0F-31B940A02BF4}" type="datetimeFigureOut">
              <a:rPr lang="en-US" smtClean="0"/>
              <a:pPr/>
              <a:t>2/26/2021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26688E-39DF-41E8-87C6-D6392C7D682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48BB9E4-DF8C-45C7-9E0F-31B940A02BF4}" type="datetimeFigureOut">
              <a:rPr lang="en-US" smtClean="0"/>
              <a:pPr/>
              <a:t>2/26/2021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26688E-39DF-41E8-87C6-D6392C7D682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BB9E4-DF8C-45C7-9E0F-31B940A02BF4}" type="datetimeFigureOut">
              <a:rPr lang="en-US" smtClean="0"/>
              <a:pPr/>
              <a:t>2/26/2021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26688E-39DF-41E8-87C6-D6392C7D682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8BB9E4-DF8C-45C7-9E0F-31B940A02BF4}" type="datetimeFigureOut">
              <a:rPr lang="en-US" smtClean="0"/>
              <a:pPr/>
              <a:t>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6688E-39DF-41E8-87C6-D6392C7D6829}"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A48BB9E4-DF8C-45C7-9E0F-31B940A02BF4}" type="datetimeFigureOut">
              <a:rPr lang="en-US" smtClean="0"/>
              <a:pPr/>
              <a:t>2/26/2021</a:t>
            </a:fld>
            <a:endParaRPr lang="en-US"/>
          </a:p>
        </p:txBody>
      </p:sp>
      <p:sp>
        <p:nvSpPr>
          <p:cNvPr id="9" name="Slide Number Placeholder 8"/>
          <p:cNvSpPr>
            <a:spLocks noGrp="1"/>
          </p:cNvSpPr>
          <p:nvPr>
            <p:ph type="sldNum" sz="quarter" idx="11"/>
          </p:nvPr>
        </p:nvSpPr>
        <p:spPr/>
        <p:txBody>
          <a:bodyPr/>
          <a:lstStyle/>
          <a:p>
            <a:fld id="{3A26688E-39DF-41E8-87C6-D6392C7D6829}"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A26688E-39DF-41E8-87C6-D6392C7D6829}"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48BB9E4-DF8C-45C7-9E0F-31B940A02BF4}" type="datetimeFigureOut">
              <a:rPr lang="en-US" smtClean="0"/>
              <a:pPr/>
              <a:t>2/26/2021</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imf.org/external/np/exr/ib/2008/053008.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nida365-my.sharepoint.com/:u:/g/personal/peerayuth_c_nida_ac_th/EYaBCKVxvMVKtWGHmWwMAnkBld-YZ0yB09-rNNEFteMgjA?e=AzPhXG" TargetMode="External"/><Relationship Id="rId2" Type="http://schemas.openxmlformats.org/officeDocument/2006/relationships/hyperlink" Target="https://library.nida.ac.th/2015/index.php/th/service/inlibrary/inlibrary/announcement/391-endnote2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Bibliographic</a:t>
            </a:r>
            <a:br>
              <a:rPr lang="en-US" dirty="0"/>
            </a:br>
            <a:r>
              <a:rPr lang="en-US" dirty="0"/>
              <a:t>Citation and Referencing</a:t>
            </a:r>
          </a:p>
        </p:txBody>
      </p:sp>
      <p:sp>
        <p:nvSpPr>
          <p:cNvPr id="3" name="Subtitle 2"/>
          <p:cNvSpPr>
            <a:spLocks noGrp="1"/>
          </p:cNvSpPr>
          <p:nvPr>
            <p:ph type="subTitle" idx="1"/>
          </p:nvPr>
        </p:nvSpPr>
        <p:spPr/>
        <p:txBody>
          <a:bodyPr/>
          <a:lstStyle/>
          <a:p>
            <a:endParaRPr lang="en-US" dirty="0"/>
          </a:p>
          <a:p>
            <a:r>
              <a:rPr lang="en-US" dirty="0"/>
              <a:t>Research Methods in Management</a:t>
            </a:r>
          </a:p>
        </p:txBody>
      </p:sp>
    </p:spTree>
    <p:extLst>
      <p:ext uri="{BB962C8B-B14F-4D97-AF65-F5344CB8AC3E}">
        <p14:creationId xmlns:p14="http://schemas.microsoft.com/office/powerpoint/2010/main" val="1234826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 and Referencing</a:t>
            </a:r>
          </a:p>
        </p:txBody>
      </p:sp>
      <p:sp>
        <p:nvSpPr>
          <p:cNvPr id="3" name="Content Placeholder 2"/>
          <p:cNvSpPr>
            <a:spLocks noGrp="1"/>
          </p:cNvSpPr>
          <p:nvPr>
            <p:ph idx="1"/>
          </p:nvPr>
        </p:nvSpPr>
        <p:spPr>
          <a:xfrm>
            <a:off x="457200" y="1600200"/>
            <a:ext cx="7620000" cy="5105400"/>
          </a:xfrm>
        </p:spPr>
        <p:txBody>
          <a:bodyPr>
            <a:normAutofit/>
          </a:bodyPr>
          <a:lstStyle/>
          <a:p>
            <a:r>
              <a:rPr lang="en-US" sz="2800" b="1" dirty="0"/>
              <a:t>In-text “Citation” - direct quotation</a:t>
            </a:r>
          </a:p>
          <a:p>
            <a:pPr lvl="1"/>
            <a:r>
              <a:rPr lang="en-US" sz="2800" dirty="0"/>
              <a:t>Thomas (2006) suggested that </a:t>
            </a:r>
            <a:r>
              <a:rPr lang="en-US" sz="2800" b="1" dirty="0">
                <a:solidFill>
                  <a:srgbClr val="0033CC"/>
                </a:solidFill>
              </a:rPr>
              <a:t>“</a:t>
            </a:r>
            <a:r>
              <a:rPr lang="en-US" sz="2800" dirty="0">
                <a:solidFill>
                  <a:srgbClr val="0033CC"/>
                </a:solidFill>
              </a:rPr>
              <a:t>the concept of intelligence has been notoriously hard to define</a:t>
            </a:r>
            <a:r>
              <a:rPr lang="en-US" sz="2800" b="1" dirty="0">
                <a:solidFill>
                  <a:srgbClr val="0033CC"/>
                </a:solidFill>
              </a:rPr>
              <a:t>”</a:t>
            </a:r>
            <a:r>
              <a:rPr lang="en-US" sz="2800" dirty="0"/>
              <a:t> (p.79).</a:t>
            </a:r>
          </a:p>
          <a:p>
            <a:pPr marL="411480" lvl="1" indent="0">
              <a:buNone/>
            </a:pPr>
            <a:endParaRPr lang="en-US" sz="2800" b="1" dirty="0"/>
          </a:p>
          <a:p>
            <a:pPr marL="411480" lvl="1" indent="0">
              <a:buNone/>
            </a:pPr>
            <a:r>
              <a:rPr lang="en-US" sz="2800" b="1" dirty="0"/>
              <a:t>OR</a:t>
            </a:r>
          </a:p>
          <a:p>
            <a:pPr lvl="1"/>
            <a:endParaRPr lang="en-US" sz="2800" b="1" dirty="0"/>
          </a:p>
          <a:p>
            <a:pPr marL="708660" lvl="2">
              <a:buClr>
                <a:schemeClr val="accent1"/>
              </a:buClr>
            </a:pPr>
            <a:r>
              <a:rPr lang="en-US" sz="2800" dirty="0"/>
              <a:t>Thomas (2006: p.79) suggested that </a:t>
            </a:r>
            <a:r>
              <a:rPr lang="en-US" sz="2800" dirty="0">
                <a:solidFill>
                  <a:srgbClr val="0033CC"/>
                </a:solidFill>
              </a:rPr>
              <a:t>“the concept of intelligence has been notoriously hard to define”</a:t>
            </a:r>
            <a:r>
              <a:rPr lang="en-US" sz="2800" dirty="0"/>
              <a:t>.</a:t>
            </a:r>
          </a:p>
          <a:p>
            <a:endParaRPr lang="en-US" sz="2400" dirty="0"/>
          </a:p>
        </p:txBody>
      </p:sp>
      <p:sp>
        <p:nvSpPr>
          <p:cNvPr id="4" name="Left Arrow 3"/>
          <p:cNvSpPr/>
          <p:nvPr/>
        </p:nvSpPr>
        <p:spPr>
          <a:xfrm rot="2278841">
            <a:off x="2718874" y="3392313"/>
            <a:ext cx="5334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 Arrow 4"/>
          <p:cNvSpPr/>
          <p:nvPr/>
        </p:nvSpPr>
        <p:spPr>
          <a:xfrm rot="13657390">
            <a:off x="3418403" y="4618296"/>
            <a:ext cx="5334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1035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 and Referencing</a:t>
            </a:r>
          </a:p>
        </p:txBody>
      </p:sp>
      <p:sp>
        <p:nvSpPr>
          <p:cNvPr id="3" name="Content Placeholder 2"/>
          <p:cNvSpPr>
            <a:spLocks noGrp="1"/>
          </p:cNvSpPr>
          <p:nvPr>
            <p:ph idx="1"/>
          </p:nvPr>
        </p:nvSpPr>
        <p:spPr>
          <a:xfrm>
            <a:off x="457200" y="1600200"/>
            <a:ext cx="7620000" cy="5105400"/>
          </a:xfrm>
        </p:spPr>
        <p:txBody>
          <a:bodyPr>
            <a:normAutofit lnSpcReduction="10000"/>
          </a:bodyPr>
          <a:lstStyle/>
          <a:p>
            <a:r>
              <a:rPr lang="en-US" sz="2800" b="1" dirty="0"/>
              <a:t>In-text “Citation” – long direct quotation</a:t>
            </a:r>
          </a:p>
          <a:p>
            <a:pPr lvl="1"/>
            <a:r>
              <a:rPr lang="en-US" sz="2800" dirty="0"/>
              <a:t>Place direct quotations that are 40 words, or longer, in a free-standing block of typewritten lines, and omit quotation marks.  Start the quotation on a new line, indented 1/2 inch from the left margin</a:t>
            </a:r>
            <a:endParaRPr lang="en-US" sz="2800" b="1" dirty="0"/>
          </a:p>
          <a:p>
            <a:pPr marL="411480" lvl="1" indent="0">
              <a:buNone/>
            </a:pPr>
            <a:r>
              <a:rPr lang="en-US" sz="2800" b="1" dirty="0"/>
              <a:t>Example:</a:t>
            </a:r>
          </a:p>
          <a:p>
            <a:pPr marL="708660" lvl="2">
              <a:buClr>
                <a:schemeClr val="accent1"/>
              </a:buClr>
            </a:pPr>
            <a:r>
              <a:rPr lang="en-US" sz="2400" dirty="0"/>
              <a:t>Thomas (2006) suggested that:</a:t>
            </a:r>
            <a:endParaRPr lang="en-US" sz="2400" dirty="0">
              <a:solidFill>
                <a:srgbClr val="0033CC"/>
              </a:solidFill>
            </a:endParaRPr>
          </a:p>
          <a:p>
            <a:pPr marL="1051560" lvl="3" indent="0">
              <a:buNone/>
            </a:pPr>
            <a:r>
              <a:rPr lang="en-US" sz="1900" dirty="0"/>
              <a:t>Social and emotional intelligence share some attributes with CQ such as the idea that intelligence is inherently multidimensional involving behavioral as well as cognitive facets. However, while social and emotional intelligence may be meaningful within one specific cultural setting, they may not apply in another. </a:t>
            </a:r>
            <a:r>
              <a:rPr lang="en-US" sz="1900" dirty="0">
                <a:solidFill>
                  <a:srgbClr val="0033CC"/>
                </a:solidFill>
              </a:rPr>
              <a:t>(p.80)</a:t>
            </a:r>
            <a:r>
              <a:rPr lang="en-US" sz="1900" dirty="0"/>
              <a:t>.</a:t>
            </a:r>
          </a:p>
        </p:txBody>
      </p:sp>
    </p:spTree>
    <p:extLst>
      <p:ext uri="{BB962C8B-B14F-4D97-AF65-F5344CB8AC3E}">
        <p14:creationId xmlns:p14="http://schemas.microsoft.com/office/powerpoint/2010/main" val="3372928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 and Referencing</a:t>
            </a:r>
          </a:p>
        </p:txBody>
      </p:sp>
      <p:sp>
        <p:nvSpPr>
          <p:cNvPr id="3" name="Content Placeholder 2"/>
          <p:cNvSpPr>
            <a:spLocks noGrp="1"/>
          </p:cNvSpPr>
          <p:nvPr>
            <p:ph idx="1"/>
          </p:nvPr>
        </p:nvSpPr>
        <p:spPr>
          <a:xfrm>
            <a:off x="457200" y="1600200"/>
            <a:ext cx="7620000" cy="5105400"/>
          </a:xfrm>
        </p:spPr>
        <p:txBody>
          <a:bodyPr>
            <a:normAutofit/>
          </a:bodyPr>
          <a:lstStyle/>
          <a:p>
            <a:r>
              <a:rPr lang="en-US" sz="2800" b="1" dirty="0"/>
              <a:t>In-text “Citation” – 2 authors</a:t>
            </a:r>
          </a:p>
          <a:p>
            <a:pPr lvl="1"/>
            <a:r>
              <a:rPr lang="en-US" sz="2800" dirty="0"/>
              <a:t>Miller and </a:t>
            </a:r>
            <a:r>
              <a:rPr lang="en-US" sz="2800" dirty="0" err="1"/>
              <a:t>Shamsie</a:t>
            </a:r>
            <a:r>
              <a:rPr lang="en-US" sz="2800" dirty="0"/>
              <a:t> (1996) suggested that…..</a:t>
            </a:r>
          </a:p>
          <a:p>
            <a:pPr marL="411480" lvl="1" indent="0">
              <a:buNone/>
            </a:pPr>
            <a:r>
              <a:rPr lang="en-US" sz="2800" dirty="0"/>
              <a:t>				</a:t>
            </a:r>
            <a:r>
              <a:rPr lang="en-US" sz="2800" b="1" dirty="0"/>
              <a:t>or</a:t>
            </a:r>
          </a:p>
          <a:p>
            <a:pPr lvl="1"/>
            <a:r>
              <a:rPr lang="en-US" sz="2800" dirty="0"/>
              <a:t>(Miller &amp; </a:t>
            </a:r>
            <a:r>
              <a:rPr lang="en-US" sz="2800" dirty="0" err="1"/>
              <a:t>Shamsie</a:t>
            </a:r>
            <a:r>
              <a:rPr lang="en-US" sz="2800" dirty="0"/>
              <a:t>, 1996)</a:t>
            </a:r>
            <a:endParaRPr lang="en-US" sz="2600" dirty="0"/>
          </a:p>
          <a:p>
            <a:pPr marL="411480" lvl="1" indent="0">
              <a:buNone/>
            </a:pPr>
            <a:endParaRPr lang="en-US" sz="2800" dirty="0"/>
          </a:p>
          <a:p>
            <a:r>
              <a:rPr lang="en-US" sz="2800" b="1" dirty="0"/>
              <a:t>Entry in the list of “References”</a:t>
            </a:r>
          </a:p>
          <a:p>
            <a:pPr lvl="1"/>
            <a:r>
              <a:rPr lang="en-US" sz="2400" dirty="0"/>
              <a:t>Miller, D., &amp; </a:t>
            </a:r>
            <a:r>
              <a:rPr lang="en-US" sz="2400" dirty="0" err="1"/>
              <a:t>Shamsie</a:t>
            </a:r>
            <a:r>
              <a:rPr lang="en-US" sz="2400" dirty="0"/>
              <a:t>, J. (1996). The Resource-Based View of the Firm in Two Environments: The Hollywood Film Studios from 1936 to 1965. </a:t>
            </a:r>
            <a:r>
              <a:rPr lang="en-US" sz="2400" i="1" dirty="0"/>
              <a:t>The Academy of Management Journal, 39</a:t>
            </a:r>
            <a:r>
              <a:rPr lang="en-US" sz="2400" dirty="0"/>
              <a:t>(3), 519-543. </a:t>
            </a:r>
            <a:endParaRPr lang="en-US" sz="2400" b="1" dirty="0"/>
          </a:p>
        </p:txBody>
      </p:sp>
    </p:spTree>
    <p:extLst>
      <p:ext uri="{BB962C8B-B14F-4D97-AF65-F5344CB8AC3E}">
        <p14:creationId xmlns:p14="http://schemas.microsoft.com/office/powerpoint/2010/main" val="608184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 and Referencing</a:t>
            </a:r>
          </a:p>
        </p:txBody>
      </p:sp>
      <p:sp>
        <p:nvSpPr>
          <p:cNvPr id="3" name="Content Placeholder 2"/>
          <p:cNvSpPr>
            <a:spLocks noGrp="1"/>
          </p:cNvSpPr>
          <p:nvPr>
            <p:ph idx="1"/>
          </p:nvPr>
        </p:nvSpPr>
        <p:spPr>
          <a:xfrm>
            <a:off x="457200" y="1600200"/>
            <a:ext cx="7620000" cy="5105400"/>
          </a:xfrm>
        </p:spPr>
        <p:txBody>
          <a:bodyPr>
            <a:normAutofit fontScale="85000" lnSpcReduction="20000"/>
          </a:bodyPr>
          <a:lstStyle/>
          <a:p>
            <a:r>
              <a:rPr lang="en-US" sz="2800" b="1" dirty="0"/>
              <a:t>In-text “Citation” – more than 2 authors</a:t>
            </a:r>
          </a:p>
          <a:p>
            <a:pPr lvl="1"/>
            <a:r>
              <a:rPr lang="en-US" sz="2800" dirty="0"/>
              <a:t>Mayer, Davis, and </a:t>
            </a:r>
            <a:r>
              <a:rPr lang="en-US" sz="2800" dirty="0" err="1"/>
              <a:t>Schoorman</a:t>
            </a:r>
            <a:r>
              <a:rPr lang="en-US" sz="2800" dirty="0"/>
              <a:t> (1995) suggested that</a:t>
            </a:r>
          </a:p>
          <a:p>
            <a:pPr marL="411480" lvl="1" indent="0">
              <a:buNone/>
            </a:pPr>
            <a:r>
              <a:rPr lang="en-US" sz="2800" dirty="0"/>
              <a:t>				</a:t>
            </a:r>
            <a:r>
              <a:rPr lang="en-US" sz="2800" b="1" dirty="0"/>
              <a:t>or</a:t>
            </a:r>
          </a:p>
          <a:p>
            <a:pPr lvl="1"/>
            <a:r>
              <a:rPr lang="en-US" sz="2800" dirty="0"/>
              <a:t>(Mayer, Davis, &amp; </a:t>
            </a:r>
            <a:r>
              <a:rPr lang="en-US" sz="2800" dirty="0" err="1"/>
              <a:t>Schoorman</a:t>
            </a:r>
            <a:r>
              <a:rPr lang="en-US" sz="2800" dirty="0"/>
              <a:t>, 1995)</a:t>
            </a:r>
            <a:endParaRPr lang="en-US" sz="2600" dirty="0"/>
          </a:p>
          <a:p>
            <a:pPr marL="411480" lvl="1" indent="0">
              <a:buNone/>
            </a:pPr>
            <a:endParaRPr lang="en-US" sz="2800" b="1" dirty="0"/>
          </a:p>
          <a:p>
            <a:pPr marL="411480" lvl="1" indent="0">
              <a:buNone/>
            </a:pPr>
            <a:r>
              <a:rPr lang="en-US" sz="2800" b="1" dirty="0">
                <a:solidFill>
                  <a:srgbClr val="0033CC"/>
                </a:solidFill>
              </a:rPr>
              <a:t>….</a:t>
            </a:r>
            <a:r>
              <a:rPr lang="en-US" sz="2800" dirty="0">
                <a:solidFill>
                  <a:srgbClr val="0033CC"/>
                </a:solidFill>
              </a:rPr>
              <a:t>or include only the last name of the first author followed by "et al." (Latin for "and others")</a:t>
            </a:r>
          </a:p>
          <a:p>
            <a:pPr marL="411480" lvl="1" indent="0">
              <a:buNone/>
            </a:pPr>
            <a:endParaRPr lang="en-US" sz="2800" b="1" dirty="0"/>
          </a:p>
          <a:p>
            <a:pPr lvl="1"/>
            <a:r>
              <a:rPr lang="en-US" sz="2800" dirty="0"/>
              <a:t>Mayer et al</a:t>
            </a:r>
            <a:r>
              <a:rPr lang="en-US" sz="2800" i="1" dirty="0"/>
              <a:t>.</a:t>
            </a:r>
            <a:r>
              <a:rPr lang="en-US" sz="2800" dirty="0"/>
              <a:t> (1995)              (Mayer et al</a:t>
            </a:r>
            <a:r>
              <a:rPr lang="en-US" sz="2800" i="1" dirty="0"/>
              <a:t>.</a:t>
            </a:r>
            <a:r>
              <a:rPr lang="en-US" sz="2800" dirty="0"/>
              <a:t>, 1995)</a:t>
            </a:r>
            <a:endParaRPr lang="en-US" sz="2600" dirty="0"/>
          </a:p>
          <a:p>
            <a:pPr marL="411480" lvl="1" indent="0">
              <a:buNone/>
            </a:pPr>
            <a:endParaRPr lang="en-US" sz="2800" dirty="0"/>
          </a:p>
          <a:p>
            <a:r>
              <a:rPr lang="en-US" sz="2800" b="1" dirty="0"/>
              <a:t>Entry in the list of “References”</a:t>
            </a:r>
          </a:p>
          <a:p>
            <a:pPr lvl="1"/>
            <a:r>
              <a:rPr lang="en-US" sz="2800" dirty="0"/>
              <a:t>Mayer, R.C., Davis, J.H., &amp; </a:t>
            </a:r>
            <a:r>
              <a:rPr lang="en-US" sz="2800" dirty="0" err="1"/>
              <a:t>Schoorman</a:t>
            </a:r>
            <a:r>
              <a:rPr lang="en-US" sz="2800" dirty="0"/>
              <a:t>, F. D. (1995). An Integrative Model of Organizational Trust. </a:t>
            </a:r>
            <a:r>
              <a:rPr lang="en-US" sz="2800" i="1" dirty="0"/>
              <a:t>The Academy of Management Review, 20</a:t>
            </a:r>
            <a:r>
              <a:rPr lang="en-US" sz="2800" dirty="0"/>
              <a:t>(3), 709-734. </a:t>
            </a:r>
            <a:endParaRPr lang="en-US" sz="2800" b="1" dirty="0"/>
          </a:p>
        </p:txBody>
      </p:sp>
    </p:spTree>
    <p:extLst>
      <p:ext uri="{BB962C8B-B14F-4D97-AF65-F5344CB8AC3E}">
        <p14:creationId xmlns:p14="http://schemas.microsoft.com/office/powerpoint/2010/main" val="1029975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animEffect transition="in" filter="fade">
                                      <p:cBhvr>
                                        <p:cTn id="15" dur="500"/>
                                        <p:tgtEl>
                                          <p:spTgt spid="3">
                                            <p:txEl>
                                              <p:pRg st="9" end="9"/>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10" end="10"/>
                                            </p:txEl>
                                          </p:spTgt>
                                        </p:tgtEl>
                                        <p:attrNameLst>
                                          <p:attrName>style.visibility</p:attrName>
                                        </p:attrNameLst>
                                      </p:cBhvr>
                                      <p:to>
                                        <p:strVal val="visible"/>
                                      </p:to>
                                    </p:set>
                                    <p:animEffect transition="in" filter="fade">
                                      <p:cBhvr>
                                        <p:cTn id="18"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 and Referencing</a:t>
            </a:r>
          </a:p>
        </p:txBody>
      </p:sp>
      <p:sp>
        <p:nvSpPr>
          <p:cNvPr id="3" name="Content Placeholder 2"/>
          <p:cNvSpPr>
            <a:spLocks noGrp="1"/>
          </p:cNvSpPr>
          <p:nvPr>
            <p:ph idx="1"/>
          </p:nvPr>
        </p:nvSpPr>
        <p:spPr>
          <a:xfrm>
            <a:off x="457200" y="1600200"/>
            <a:ext cx="7620000" cy="5105400"/>
          </a:xfrm>
        </p:spPr>
        <p:txBody>
          <a:bodyPr>
            <a:normAutofit/>
          </a:bodyPr>
          <a:lstStyle/>
          <a:p>
            <a:r>
              <a:rPr lang="en-US" sz="2800" b="1" dirty="0"/>
              <a:t>In-text “Citation” – Citing more than 2 paper</a:t>
            </a:r>
          </a:p>
          <a:p>
            <a:pPr lvl="1"/>
            <a:r>
              <a:rPr lang="en-US" sz="2800" dirty="0"/>
              <a:t>Studies by </a:t>
            </a:r>
            <a:r>
              <a:rPr lang="en-US" sz="2800" dirty="0">
                <a:solidFill>
                  <a:srgbClr val="0033CC"/>
                </a:solidFill>
              </a:rPr>
              <a:t>Mayo et al. (2012)</a:t>
            </a:r>
            <a:r>
              <a:rPr lang="en-US" sz="2800" dirty="0"/>
              <a:t> and </a:t>
            </a:r>
            <a:r>
              <a:rPr lang="en-US" sz="2800" dirty="0">
                <a:solidFill>
                  <a:srgbClr val="0033CC"/>
                </a:solidFill>
              </a:rPr>
              <a:t>Sloan (2012)</a:t>
            </a:r>
            <a:r>
              <a:rPr lang="en-US" sz="2800" dirty="0"/>
              <a:t> found that supervisor support and coworker support enhance psychological wellbeing and performance of employees.</a:t>
            </a:r>
          </a:p>
          <a:p>
            <a:pPr marL="411480" lvl="1" indent="0" algn="ctr">
              <a:buNone/>
            </a:pPr>
            <a:r>
              <a:rPr lang="en-US" sz="2800" b="1" dirty="0">
                <a:solidFill>
                  <a:srgbClr val="0033CC"/>
                </a:solidFill>
              </a:rPr>
              <a:t>OR</a:t>
            </a:r>
          </a:p>
          <a:p>
            <a:pPr lvl="1"/>
            <a:r>
              <a:rPr lang="en-US" sz="2800" dirty="0"/>
              <a:t>Studies found that supervisor support and coworker support enhance psychological wellbeing and performance of employees </a:t>
            </a:r>
            <a:r>
              <a:rPr lang="en-US" sz="2800" dirty="0">
                <a:solidFill>
                  <a:srgbClr val="0033CC"/>
                </a:solidFill>
              </a:rPr>
              <a:t>(Mayo et al., 2012; Sloan, 2012)</a:t>
            </a:r>
            <a:r>
              <a:rPr lang="en-US" sz="2800" dirty="0"/>
              <a:t>.</a:t>
            </a:r>
          </a:p>
          <a:p>
            <a:pPr lvl="1"/>
            <a:endParaRPr lang="en-US" sz="2800" dirty="0"/>
          </a:p>
        </p:txBody>
      </p:sp>
    </p:spTree>
    <p:extLst>
      <p:ext uri="{BB962C8B-B14F-4D97-AF65-F5344CB8AC3E}">
        <p14:creationId xmlns:p14="http://schemas.microsoft.com/office/powerpoint/2010/main" val="3535127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 and Referencing</a:t>
            </a:r>
          </a:p>
        </p:txBody>
      </p:sp>
      <p:sp>
        <p:nvSpPr>
          <p:cNvPr id="3" name="Content Placeholder 2"/>
          <p:cNvSpPr>
            <a:spLocks noGrp="1"/>
          </p:cNvSpPr>
          <p:nvPr>
            <p:ph idx="1"/>
          </p:nvPr>
        </p:nvSpPr>
        <p:spPr>
          <a:xfrm>
            <a:off x="457200" y="1600200"/>
            <a:ext cx="7620000" cy="5105400"/>
          </a:xfrm>
        </p:spPr>
        <p:txBody>
          <a:bodyPr>
            <a:normAutofit/>
          </a:bodyPr>
          <a:lstStyle/>
          <a:p>
            <a:r>
              <a:rPr lang="en-US" sz="2800" b="1" dirty="0"/>
              <a:t>Books</a:t>
            </a:r>
          </a:p>
          <a:p>
            <a:pPr lvl="1"/>
            <a:r>
              <a:rPr lang="en-US" sz="2600" b="1" dirty="0">
                <a:solidFill>
                  <a:srgbClr val="0033CC"/>
                </a:solidFill>
              </a:rPr>
              <a:t>Last name of the Author, Initials of first name and middle name </a:t>
            </a:r>
            <a:r>
              <a:rPr lang="en-US" sz="2600" b="1" dirty="0">
                <a:solidFill>
                  <a:srgbClr val="C00000"/>
                </a:solidFill>
              </a:rPr>
              <a:t>(</a:t>
            </a:r>
            <a:r>
              <a:rPr lang="en-US" sz="2400" b="1" dirty="0">
                <a:solidFill>
                  <a:srgbClr val="C00000"/>
                </a:solidFill>
              </a:rPr>
              <a:t>publication</a:t>
            </a:r>
            <a:r>
              <a:rPr lang="en-US" sz="2400" dirty="0">
                <a:solidFill>
                  <a:srgbClr val="C00000"/>
                </a:solidFill>
              </a:rPr>
              <a:t> </a:t>
            </a:r>
            <a:r>
              <a:rPr lang="en-US" sz="2600" b="1" dirty="0">
                <a:solidFill>
                  <a:srgbClr val="C00000"/>
                </a:solidFill>
              </a:rPr>
              <a:t>year)</a:t>
            </a:r>
            <a:r>
              <a:rPr lang="en-US" sz="2600" b="1" dirty="0"/>
              <a:t>. Title of book. </a:t>
            </a:r>
            <a:r>
              <a:rPr lang="en-US" sz="2600" b="1" dirty="0">
                <a:solidFill>
                  <a:schemeClr val="accent4">
                    <a:lumMod val="75000"/>
                  </a:schemeClr>
                </a:solidFill>
              </a:rPr>
              <a:t>Location where the book was printed</a:t>
            </a:r>
            <a:r>
              <a:rPr lang="en-US" sz="2600" b="1" dirty="0"/>
              <a:t>: </a:t>
            </a:r>
            <a:r>
              <a:rPr lang="en-US" sz="2600" b="1" dirty="0">
                <a:solidFill>
                  <a:srgbClr val="002060"/>
                </a:solidFill>
              </a:rPr>
              <a:t>Name of the Publisher</a:t>
            </a:r>
            <a:r>
              <a:rPr lang="en-US" sz="2600" b="1" dirty="0"/>
              <a:t>.</a:t>
            </a:r>
            <a:endParaRPr lang="en-US" sz="2600" dirty="0"/>
          </a:p>
          <a:p>
            <a:pPr lvl="1"/>
            <a:endParaRPr lang="en-US" sz="2800" dirty="0"/>
          </a:p>
          <a:p>
            <a:pPr lvl="1"/>
            <a:r>
              <a:rPr lang="en-US" sz="2800" dirty="0"/>
              <a:t>Example:</a:t>
            </a:r>
          </a:p>
          <a:p>
            <a:pPr lvl="2"/>
            <a:r>
              <a:rPr lang="en-US" sz="2600" dirty="0">
                <a:solidFill>
                  <a:srgbClr val="0033CC"/>
                </a:solidFill>
              </a:rPr>
              <a:t>Robinson, D. N.</a:t>
            </a:r>
            <a:r>
              <a:rPr lang="en-US" sz="2600" dirty="0"/>
              <a:t> </a:t>
            </a:r>
            <a:r>
              <a:rPr lang="en-US" sz="2600" dirty="0">
                <a:solidFill>
                  <a:srgbClr val="FF0000"/>
                </a:solidFill>
              </a:rPr>
              <a:t>(1992)</a:t>
            </a:r>
            <a:r>
              <a:rPr lang="en-US" sz="2600" dirty="0"/>
              <a:t>. Social discourse and moral judgment. </a:t>
            </a:r>
            <a:r>
              <a:rPr lang="en-US" sz="2600" dirty="0">
                <a:solidFill>
                  <a:schemeClr val="bg1">
                    <a:lumMod val="50000"/>
                  </a:schemeClr>
                </a:solidFill>
              </a:rPr>
              <a:t>San Diego, CA</a:t>
            </a:r>
            <a:r>
              <a:rPr lang="en-US" sz="2600" dirty="0"/>
              <a:t>: </a:t>
            </a:r>
            <a:r>
              <a:rPr lang="en-US" sz="2600" dirty="0">
                <a:solidFill>
                  <a:srgbClr val="7030A0"/>
                </a:solidFill>
              </a:rPr>
              <a:t>Academic Press</a:t>
            </a:r>
            <a:r>
              <a:rPr lang="en-US" sz="2600" dirty="0"/>
              <a:t>.</a:t>
            </a:r>
          </a:p>
        </p:txBody>
      </p:sp>
    </p:spTree>
    <p:extLst>
      <p:ext uri="{BB962C8B-B14F-4D97-AF65-F5344CB8AC3E}">
        <p14:creationId xmlns:p14="http://schemas.microsoft.com/office/powerpoint/2010/main" val="2803109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 and Referencing</a:t>
            </a:r>
          </a:p>
        </p:txBody>
      </p:sp>
      <p:pic>
        <p:nvPicPr>
          <p:cNvPr id="9" name="Picture 8"/>
          <p:cNvPicPr>
            <a:picLocks noChangeAspect="1"/>
          </p:cNvPicPr>
          <p:nvPr/>
        </p:nvPicPr>
        <p:blipFill>
          <a:blip r:embed="rId2"/>
          <a:stretch>
            <a:fillRect/>
          </a:stretch>
        </p:blipFill>
        <p:spPr>
          <a:xfrm>
            <a:off x="3827607" y="1294865"/>
            <a:ext cx="4235613" cy="4000301"/>
          </a:xfrm>
          <a:prstGeom prst="rect">
            <a:avLst/>
          </a:prstGeom>
        </p:spPr>
      </p:pic>
      <p:pic>
        <p:nvPicPr>
          <p:cNvPr id="10" name="Picture 9"/>
          <p:cNvPicPr>
            <a:picLocks noChangeAspect="1"/>
          </p:cNvPicPr>
          <p:nvPr/>
        </p:nvPicPr>
        <p:blipFill>
          <a:blip r:embed="rId3"/>
          <a:stretch>
            <a:fillRect/>
          </a:stretch>
        </p:blipFill>
        <p:spPr>
          <a:xfrm>
            <a:off x="468547" y="1124744"/>
            <a:ext cx="3034680" cy="4098788"/>
          </a:xfrm>
          <a:prstGeom prst="rect">
            <a:avLst/>
          </a:prstGeom>
        </p:spPr>
      </p:pic>
      <p:sp>
        <p:nvSpPr>
          <p:cNvPr id="11" name="Content Placeholder 2"/>
          <p:cNvSpPr>
            <a:spLocks noGrp="1"/>
          </p:cNvSpPr>
          <p:nvPr>
            <p:ph idx="1"/>
          </p:nvPr>
        </p:nvSpPr>
        <p:spPr>
          <a:xfrm>
            <a:off x="457200" y="5517232"/>
            <a:ext cx="7620000" cy="2051382"/>
          </a:xfrm>
        </p:spPr>
        <p:txBody>
          <a:bodyPr>
            <a:normAutofit/>
          </a:bodyPr>
          <a:lstStyle/>
          <a:p>
            <a:pPr marL="777240" lvl="2" indent="0">
              <a:buNone/>
            </a:pPr>
            <a:r>
              <a:rPr lang="en-US" sz="2600" dirty="0">
                <a:solidFill>
                  <a:srgbClr val="0033CC"/>
                </a:solidFill>
              </a:rPr>
              <a:t>Andres, L.</a:t>
            </a:r>
            <a:r>
              <a:rPr lang="en-US" sz="2600" dirty="0"/>
              <a:t> </a:t>
            </a:r>
            <a:r>
              <a:rPr lang="en-US" sz="2600" dirty="0">
                <a:solidFill>
                  <a:srgbClr val="FF0000"/>
                </a:solidFill>
              </a:rPr>
              <a:t>(2012)</a:t>
            </a:r>
            <a:r>
              <a:rPr lang="en-US" sz="2600" dirty="0"/>
              <a:t>. Designing &amp; Doing Survey Research. </a:t>
            </a:r>
            <a:r>
              <a:rPr lang="en-US" sz="2600" dirty="0">
                <a:solidFill>
                  <a:schemeClr val="bg1">
                    <a:lumMod val="50000"/>
                  </a:schemeClr>
                </a:solidFill>
              </a:rPr>
              <a:t>London</a:t>
            </a:r>
            <a:r>
              <a:rPr lang="en-US" sz="2600" dirty="0"/>
              <a:t>: </a:t>
            </a:r>
            <a:r>
              <a:rPr lang="en-US" sz="2600" dirty="0">
                <a:solidFill>
                  <a:srgbClr val="7030A0"/>
                </a:solidFill>
              </a:rPr>
              <a:t>Sage</a:t>
            </a:r>
            <a:r>
              <a:rPr lang="en-US" sz="2600" dirty="0"/>
              <a:t>.</a:t>
            </a:r>
          </a:p>
        </p:txBody>
      </p:sp>
      <p:sp>
        <p:nvSpPr>
          <p:cNvPr id="12" name="Left Arrow 11"/>
          <p:cNvSpPr/>
          <p:nvPr/>
        </p:nvSpPr>
        <p:spPr>
          <a:xfrm>
            <a:off x="5513365" y="3645024"/>
            <a:ext cx="864096" cy="5760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 Arrow 12"/>
          <p:cNvSpPr/>
          <p:nvPr/>
        </p:nvSpPr>
        <p:spPr>
          <a:xfrm>
            <a:off x="5496289" y="1294865"/>
            <a:ext cx="864096" cy="5760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Left Arrow 13"/>
          <p:cNvSpPr/>
          <p:nvPr/>
        </p:nvSpPr>
        <p:spPr>
          <a:xfrm rot="8591224">
            <a:off x="198181" y="2200438"/>
            <a:ext cx="864096" cy="5760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0744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right)">
                                      <p:cBhvr>
                                        <p:cTn id="7" dur="500"/>
                                        <p:tgtEl>
                                          <p:spTgt spid="13"/>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right)">
                                      <p:cBhvr>
                                        <p:cTn id="10" dur="500"/>
                                        <p:tgtEl>
                                          <p:spTgt spid="12"/>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down)">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1">
                                            <p:txEl>
                                              <p:pRg st="0" end="0"/>
                                            </p:txEl>
                                          </p:spTgt>
                                        </p:tgtEl>
                                        <p:attrNameLst>
                                          <p:attrName>style.visibility</p:attrName>
                                        </p:attrNameLst>
                                      </p:cBhvr>
                                      <p:to>
                                        <p:strVal val="visible"/>
                                      </p:to>
                                    </p:set>
                                    <p:animEffect transition="in" filter="fade">
                                      <p:cBhvr>
                                        <p:cTn id="18"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 and Referencing</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905955"/>
            <a:ext cx="8001000" cy="48697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a:spLocks noGrp="1"/>
          </p:cNvSpPr>
          <p:nvPr>
            <p:ph idx="1"/>
          </p:nvPr>
        </p:nvSpPr>
        <p:spPr>
          <a:xfrm>
            <a:off x="446312" y="1371600"/>
            <a:ext cx="7620000" cy="5105400"/>
          </a:xfrm>
        </p:spPr>
        <p:txBody>
          <a:bodyPr>
            <a:normAutofit/>
          </a:bodyPr>
          <a:lstStyle/>
          <a:p>
            <a:r>
              <a:rPr lang="en-US" sz="2800" b="1" dirty="0"/>
              <a:t>Web page</a:t>
            </a:r>
          </a:p>
        </p:txBody>
      </p:sp>
    </p:spTree>
    <p:extLst>
      <p:ext uri="{BB962C8B-B14F-4D97-AF65-F5344CB8AC3E}">
        <p14:creationId xmlns:p14="http://schemas.microsoft.com/office/powerpoint/2010/main" val="2675881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 and Referencing</a:t>
            </a:r>
          </a:p>
        </p:txBody>
      </p:sp>
      <p:sp>
        <p:nvSpPr>
          <p:cNvPr id="3" name="Content Placeholder 2"/>
          <p:cNvSpPr>
            <a:spLocks noGrp="1"/>
          </p:cNvSpPr>
          <p:nvPr>
            <p:ph idx="1"/>
          </p:nvPr>
        </p:nvSpPr>
        <p:spPr>
          <a:xfrm>
            <a:off x="457200" y="1600200"/>
            <a:ext cx="7620000" cy="5105400"/>
          </a:xfrm>
        </p:spPr>
        <p:txBody>
          <a:bodyPr>
            <a:normAutofit lnSpcReduction="10000"/>
          </a:bodyPr>
          <a:lstStyle/>
          <a:p>
            <a:r>
              <a:rPr lang="en-US" sz="2800" b="1" dirty="0"/>
              <a:t>In-text “Citation” – Web site</a:t>
            </a:r>
          </a:p>
          <a:p>
            <a:pPr lvl="1"/>
            <a:r>
              <a:rPr lang="en-US" sz="2800" dirty="0"/>
              <a:t>International Monetary Fund (2008)</a:t>
            </a:r>
          </a:p>
          <a:p>
            <a:pPr lvl="1"/>
            <a:r>
              <a:rPr lang="en-US" sz="2800" dirty="0"/>
              <a:t>(International Monetary Fund, 2008)</a:t>
            </a:r>
          </a:p>
          <a:p>
            <a:pPr lvl="1"/>
            <a:endParaRPr lang="en-US" sz="2600" dirty="0"/>
          </a:p>
          <a:p>
            <a:r>
              <a:rPr lang="en-US" sz="2800" b="1" dirty="0"/>
              <a:t>Entry in the list of “References”</a:t>
            </a:r>
          </a:p>
          <a:p>
            <a:pPr lvl="1"/>
            <a:r>
              <a:rPr lang="en-US" sz="2400" dirty="0"/>
              <a:t>Contributors' names (Last edited date). </a:t>
            </a:r>
            <a:r>
              <a:rPr lang="en-US" sz="2400" i="1" dirty="0"/>
              <a:t>Title of resource</a:t>
            </a:r>
            <a:r>
              <a:rPr lang="en-US" sz="2400" dirty="0"/>
              <a:t>. Retrieved </a:t>
            </a:r>
            <a:r>
              <a:rPr lang="en-US" sz="2400" dirty="0">
                <a:solidFill>
                  <a:srgbClr val="0033CC"/>
                </a:solidFill>
              </a:rPr>
              <a:t>Month Date, Year</a:t>
            </a:r>
            <a:r>
              <a:rPr lang="en-US" sz="2400" dirty="0"/>
              <a:t>, from http://</a:t>
            </a:r>
          </a:p>
          <a:p>
            <a:pPr lvl="1"/>
            <a:endParaRPr lang="en-US" sz="2400" dirty="0"/>
          </a:p>
          <a:p>
            <a:pPr lvl="1"/>
            <a:r>
              <a:rPr lang="en-US" sz="2400" dirty="0"/>
              <a:t>International Monetary Fund (2008). </a:t>
            </a:r>
            <a:r>
              <a:rPr lang="en-US" sz="2400" i="1" dirty="0"/>
              <a:t>Globalization: A Brief Overview</a:t>
            </a:r>
            <a:r>
              <a:rPr lang="en-US" sz="2400" dirty="0"/>
              <a:t>. Retrieved </a:t>
            </a:r>
            <a:r>
              <a:rPr lang="en-US" sz="2400" dirty="0">
                <a:solidFill>
                  <a:srgbClr val="0033CC"/>
                </a:solidFill>
              </a:rPr>
              <a:t>June 6, 2013</a:t>
            </a:r>
            <a:r>
              <a:rPr lang="en-US" sz="2400" dirty="0"/>
              <a:t>, from </a:t>
            </a:r>
            <a:r>
              <a:rPr lang="en-US" sz="2400" dirty="0">
                <a:hlinkClick r:id="rId2"/>
              </a:rPr>
              <a:t>http://www.imf.org/external/np/exr/ib/2008/053008.htm</a:t>
            </a:r>
            <a:endParaRPr lang="en-US" sz="2400" dirty="0"/>
          </a:p>
          <a:p>
            <a:pPr lvl="1"/>
            <a:endParaRPr lang="en-US" sz="2400" b="1" dirty="0"/>
          </a:p>
        </p:txBody>
      </p:sp>
    </p:spTree>
    <p:extLst>
      <p:ext uri="{BB962C8B-B14F-4D97-AF65-F5344CB8AC3E}">
        <p14:creationId xmlns:p14="http://schemas.microsoft.com/office/powerpoint/2010/main" val="1162334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EndNote: Referencing software</a:t>
            </a:r>
            <a:endParaRPr lang="en-US" sz="4000" dirty="0"/>
          </a:p>
        </p:txBody>
      </p:sp>
      <p:sp>
        <p:nvSpPr>
          <p:cNvPr id="3" name="Content Placeholder 2"/>
          <p:cNvSpPr>
            <a:spLocks noGrp="1"/>
          </p:cNvSpPr>
          <p:nvPr>
            <p:ph idx="1"/>
          </p:nvPr>
        </p:nvSpPr>
        <p:spPr>
          <a:xfrm>
            <a:off x="457200" y="1600200"/>
            <a:ext cx="8147248" cy="5105400"/>
          </a:xfrm>
        </p:spPr>
        <p:txBody>
          <a:bodyPr>
            <a:normAutofit fontScale="92500"/>
          </a:bodyPr>
          <a:lstStyle/>
          <a:p>
            <a:r>
              <a:rPr lang="en-US" sz="2400" b="1" dirty="0"/>
              <a:t>EndNote </a:t>
            </a:r>
            <a:r>
              <a:rPr lang="en-US" sz="2400" dirty="0"/>
              <a:t>is a commercial reference management software package, used to manage bibliographies and references when writing essays and articles</a:t>
            </a:r>
          </a:p>
          <a:p>
            <a:endParaRPr lang="en-US" sz="2400" b="1" dirty="0"/>
          </a:p>
          <a:p>
            <a:r>
              <a:rPr lang="en-US" sz="2400" dirty="0"/>
              <a:t>Endnote is “required” for “students who do a “thesis/dissertation”</a:t>
            </a:r>
          </a:p>
          <a:p>
            <a:endParaRPr lang="en-US" sz="2400" b="1" dirty="0"/>
          </a:p>
          <a:p>
            <a:r>
              <a:rPr lang="en-US" sz="2400" b="1" dirty="0"/>
              <a:t>The software can be requested from the NIDA library:</a:t>
            </a:r>
          </a:p>
          <a:p>
            <a:pPr lvl="1"/>
            <a:r>
              <a:rPr lang="en-US" sz="1900" dirty="0">
                <a:hlinkClick r:id="rId2"/>
              </a:rPr>
              <a:t>https://library.nida.ac.th/2015/index.php/th/service/inlibrary/inlibrary/announcement/391-endnote20</a:t>
            </a:r>
            <a:endParaRPr lang="en-US" sz="1900" dirty="0"/>
          </a:p>
          <a:p>
            <a:pPr lvl="1"/>
            <a:endParaRPr lang="en-US" sz="2200" dirty="0"/>
          </a:p>
          <a:p>
            <a:pPr marL="411480" lvl="1" indent="0">
              <a:buNone/>
            </a:pPr>
            <a:r>
              <a:rPr lang="en-US" sz="2200" dirty="0"/>
              <a:t>Only the “Windows” version can also be downloaded directly from:</a:t>
            </a:r>
          </a:p>
          <a:p>
            <a:pPr lvl="1"/>
            <a:r>
              <a:rPr lang="en-US" sz="1900" dirty="0">
                <a:hlinkClick r:id="rId3"/>
              </a:rPr>
              <a:t>https://nida365-my.sharepoint.com/:u:/g/personal/peerayuth_c_nida_ac_th/EYaBCKVxvMVKtWGHmWwMAnkBld-YZ0yB09-rNNEFteMgjA?e=AzPhXG</a:t>
            </a:r>
            <a:endParaRPr lang="en-US" sz="1900" dirty="0"/>
          </a:p>
          <a:p>
            <a:pPr lvl="1"/>
            <a:endParaRPr lang="en-US" sz="1900" dirty="0"/>
          </a:p>
        </p:txBody>
      </p:sp>
    </p:spTree>
    <p:extLst>
      <p:ext uri="{BB962C8B-B14F-4D97-AF65-F5344CB8AC3E}">
        <p14:creationId xmlns:p14="http://schemas.microsoft.com/office/powerpoint/2010/main" val="873907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Integrity</a:t>
            </a:r>
          </a:p>
        </p:txBody>
      </p:sp>
      <p:sp>
        <p:nvSpPr>
          <p:cNvPr id="3" name="Content Placeholder 2"/>
          <p:cNvSpPr>
            <a:spLocks noGrp="1"/>
          </p:cNvSpPr>
          <p:nvPr>
            <p:ph idx="1"/>
          </p:nvPr>
        </p:nvSpPr>
        <p:spPr>
          <a:xfrm>
            <a:off x="228600" y="1447800"/>
            <a:ext cx="8153400" cy="5410200"/>
          </a:xfrm>
        </p:spPr>
        <p:txBody>
          <a:bodyPr>
            <a:normAutofit/>
          </a:bodyPr>
          <a:lstStyle/>
          <a:p>
            <a:r>
              <a:rPr lang="en-US" sz="2800" dirty="0"/>
              <a:t>Academic Integrity means that you give complete and fair credit to the sources of the ideas you incorporate in your paper.</a:t>
            </a:r>
          </a:p>
          <a:p>
            <a:endParaRPr lang="en-US" sz="3200" dirty="0"/>
          </a:p>
          <a:p>
            <a:r>
              <a:rPr lang="en-US" sz="3200" dirty="0"/>
              <a:t>Plagiarism</a:t>
            </a:r>
          </a:p>
          <a:p>
            <a:pPr lvl="1"/>
            <a:r>
              <a:rPr lang="en-US" sz="2800" dirty="0"/>
              <a:t>Plagiarism is a Latin word means “to kidnap”</a:t>
            </a:r>
          </a:p>
          <a:p>
            <a:pPr lvl="1"/>
            <a:r>
              <a:rPr lang="en-US" sz="2800" dirty="0"/>
              <a:t>For example:</a:t>
            </a:r>
          </a:p>
          <a:p>
            <a:pPr lvl="2"/>
            <a:r>
              <a:rPr lang="en-US" sz="2600" dirty="0"/>
              <a:t>Copy another author’s sentence word-by-word and presenting them as yours.</a:t>
            </a:r>
          </a:p>
          <a:p>
            <a:pPr lvl="2"/>
            <a:r>
              <a:rPr lang="en-US" sz="2600" dirty="0"/>
              <a:t>Present another person’s ideas or logical arguments as yours without citing the source.</a:t>
            </a:r>
          </a:p>
          <a:p>
            <a:pPr lvl="1"/>
            <a:endParaRPr lang="en-US" sz="2800" dirty="0"/>
          </a:p>
          <a:p>
            <a:pPr lvl="1"/>
            <a:endParaRPr lang="en-US" sz="2800" dirty="0"/>
          </a:p>
        </p:txBody>
      </p:sp>
    </p:spTree>
    <p:extLst>
      <p:ext uri="{BB962C8B-B14F-4D97-AF65-F5344CB8AC3E}">
        <p14:creationId xmlns:p14="http://schemas.microsoft.com/office/powerpoint/2010/main" val="1361280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Assignments</a:t>
            </a:r>
          </a:p>
        </p:txBody>
      </p:sp>
      <p:sp>
        <p:nvSpPr>
          <p:cNvPr id="3" name="Content Placeholder 2"/>
          <p:cNvSpPr>
            <a:spLocks noGrp="1"/>
          </p:cNvSpPr>
          <p:nvPr>
            <p:ph idx="1"/>
          </p:nvPr>
        </p:nvSpPr>
        <p:spPr>
          <a:xfrm>
            <a:off x="457200" y="1600200"/>
            <a:ext cx="7620000" cy="5105400"/>
          </a:xfrm>
        </p:spPr>
        <p:txBody>
          <a:bodyPr>
            <a:normAutofit/>
          </a:bodyPr>
          <a:lstStyle/>
          <a:p>
            <a:r>
              <a:rPr lang="en-US" sz="2800" b="1" dirty="0"/>
              <a:t>Submit anything to Turnitin</a:t>
            </a:r>
          </a:p>
          <a:p>
            <a:r>
              <a:rPr lang="en-US" sz="2800" b="1" dirty="0"/>
              <a:t>Create citations and references of 3 journal articles.</a:t>
            </a:r>
            <a:endParaRPr lang="en-US" sz="2400" b="1" dirty="0"/>
          </a:p>
        </p:txBody>
      </p:sp>
    </p:spTree>
    <p:extLst>
      <p:ext uri="{BB962C8B-B14F-4D97-AF65-F5344CB8AC3E}">
        <p14:creationId xmlns:p14="http://schemas.microsoft.com/office/powerpoint/2010/main" val="3266495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 and Referencing Styles</a:t>
            </a:r>
          </a:p>
        </p:txBody>
      </p:sp>
      <p:sp>
        <p:nvSpPr>
          <p:cNvPr id="3" name="Content Placeholder 2"/>
          <p:cNvSpPr>
            <a:spLocks noGrp="1"/>
          </p:cNvSpPr>
          <p:nvPr>
            <p:ph idx="1"/>
          </p:nvPr>
        </p:nvSpPr>
        <p:spPr/>
        <p:txBody>
          <a:bodyPr>
            <a:normAutofit/>
          </a:bodyPr>
          <a:lstStyle/>
          <a:p>
            <a:r>
              <a:rPr lang="en-US" sz="2800" dirty="0"/>
              <a:t>APA</a:t>
            </a:r>
          </a:p>
          <a:p>
            <a:r>
              <a:rPr lang="en-US" sz="2800" dirty="0"/>
              <a:t>MLA</a:t>
            </a:r>
          </a:p>
          <a:p>
            <a:r>
              <a:rPr lang="en-US" sz="2800" dirty="0"/>
              <a:t>Chicago</a:t>
            </a:r>
          </a:p>
          <a:p>
            <a:r>
              <a:rPr lang="en-US" sz="2800" dirty="0"/>
              <a:t>Harvard</a:t>
            </a:r>
          </a:p>
          <a:p>
            <a:r>
              <a:rPr lang="en-US" sz="2800" dirty="0" err="1"/>
              <a:t>Turabian</a:t>
            </a:r>
            <a:endParaRPr lang="en-US" sz="2800" dirty="0"/>
          </a:p>
          <a:p>
            <a:r>
              <a:rPr lang="en-US" sz="2800" dirty="0"/>
              <a:t>IEEE</a:t>
            </a:r>
          </a:p>
          <a:p>
            <a:r>
              <a:rPr lang="en-US" sz="2800" dirty="0"/>
              <a:t>Etc.</a:t>
            </a:r>
          </a:p>
          <a:p>
            <a:endParaRPr lang="en-US" sz="2800" dirty="0"/>
          </a:p>
        </p:txBody>
      </p:sp>
      <p:sp>
        <p:nvSpPr>
          <p:cNvPr id="4" name="Rectangle 3"/>
          <p:cNvSpPr/>
          <p:nvPr/>
        </p:nvSpPr>
        <p:spPr>
          <a:xfrm>
            <a:off x="179512" y="1486915"/>
            <a:ext cx="3384376" cy="648072"/>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195421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 style</a:t>
            </a:r>
          </a:p>
        </p:txBody>
      </p:sp>
      <p:sp>
        <p:nvSpPr>
          <p:cNvPr id="3" name="Content Placeholder 2"/>
          <p:cNvSpPr>
            <a:spLocks noGrp="1"/>
          </p:cNvSpPr>
          <p:nvPr>
            <p:ph idx="1"/>
          </p:nvPr>
        </p:nvSpPr>
        <p:spPr/>
        <p:txBody>
          <a:bodyPr>
            <a:normAutofit/>
          </a:bodyPr>
          <a:lstStyle/>
          <a:p>
            <a:r>
              <a:rPr lang="en-US" sz="2800" dirty="0"/>
              <a:t>APA style (American Psychological Association) is developed by Social and behavioral scientist to standardize scientific writing and referencing.</a:t>
            </a:r>
          </a:p>
        </p:txBody>
      </p:sp>
    </p:spTree>
    <p:extLst>
      <p:ext uri="{BB962C8B-B14F-4D97-AF65-F5344CB8AC3E}">
        <p14:creationId xmlns:p14="http://schemas.microsoft.com/office/powerpoint/2010/main" val="376545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 and Referencing</a:t>
            </a:r>
          </a:p>
        </p:txBody>
      </p:sp>
      <p:sp>
        <p:nvSpPr>
          <p:cNvPr id="3" name="Content Placeholder 2"/>
          <p:cNvSpPr>
            <a:spLocks noGrp="1"/>
          </p:cNvSpPr>
          <p:nvPr>
            <p:ph idx="1"/>
          </p:nvPr>
        </p:nvSpPr>
        <p:spPr>
          <a:xfrm>
            <a:off x="457200" y="1600200"/>
            <a:ext cx="7620000" cy="5105400"/>
          </a:xfrm>
        </p:spPr>
        <p:txBody>
          <a:bodyPr>
            <a:normAutofit/>
          </a:bodyPr>
          <a:lstStyle/>
          <a:p>
            <a:r>
              <a:rPr lang="en-US" sz="2800" b="1" dirty="0"/>
              <a:t>In-text “Citation”</a:t>
            </a:r>
          </a:p>
          <a:p>
            <a:pPr lvl="1"/>
            <a:r>
              <a:rPr lang="en-US" sz="2800" dirty="0"/>
              <a:t>An in-text citation gives the author of the source and the year of publication in parentheses</a:t>
            </a:r>
          </a:p>
          <a:p>
            <a:pPr lvl="1"/>
            <a:endParaRPr lang="en-US" sz="2800" b="1" dirty="0"/>
          </a:p>
          <a:p>
            <a:r>
              <a:rPr lang="en-US" sz="2800" b="1" dirty="0"/>
              <a:t>Entry in the list of “References”</a:t>
            </a:r>
          </a:p>
          <a:p>
            <a:pPr lvl="1"/>
            <a:r>
              <a:rPr lang="en-US" sz="2800" dirty="0"/>
              <a:t>At the end of the paper, a list of references provides publication information about the source</a:t>
            </a:r>
            <a:endParaRPr lang="en-US" sz="2600" dirty="0"/>
          </a:p>
        </p:txBody>
      </p:sp>
    </p:spTree>
    <p:extLst>
      <p:ext uri="{BB962C8B-B14F-4D97-AF65-F5344CB8AC3E}">
        <p14:creationId xmlns:p14="http://schemas.microsoft.com/office/powerpoint/2010/main" val="211801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 and Referencing</a:t>
            </a:r>
          </a:p>
        </p:txBody>
      </p:sp>
      <p:sp>
        <p:nvSpPr>
          <p:cNvPr id="3" name="Content Placeholder 2"/>
          <p:cNvSpPr>
            <a:spLocks noGrp="1"/>
          </p:cNvSpPr>
          <p:nvPr>
            <p:ph idx="1"/>
          </p:nvPr>
        </p:nvSpPr>
        <p:spPr>
          <a:xfrm>
            <a:off x="0" y="1556792"/>
            <a:ext cx="8316416" cy="5105400"/>
          </a:xfrm>
        </p:spPr>
        <p:txBody>
          <a:bodyPr>
            <a:normAutofit/>
          </a:bodyPr>
          <a:lstStyle/>
          <a:p>
            <a:r>
              <a:rPr lang="en-US" sz="2800" b="1" dirty="0"/>
              <a:t>In-text “Citation”: examples</a:t>
            </a:r>
          </a:p>
          <a:p>
            <a:pPr lvl="1"/>
            <a:r>
              <a:rPr lang="en-US" sz="2400" b="1" dirty="0">
                <a:solidFill>
                  <a:srgbClr val="0033CC"/>
                </a:solidFill>
              </a:rPr>
              <a:t>Sammy (2012)</a:t>
            </a:r>
            <a:r>
              <a:rPr lang="en-US" sz="2400" dirty="0"/>
              <a:t> mentioned that….</a:t>
            </a:r>
          </a:p>
          <a:p>
            <a:pPr lvl="1"/>
            <a:r>
              <a:rPr lang="en-US" sz="2400" dirty="0"/>
              <a:t>According to </a:t>
            </a:r>
            <a:r>
              <a:rPr lang="en-US" sz="2400" b="1" dirty="0">
                <a:solidFill>
                  <a:srgbClr val="0033CC"/>
                </a:solidFill>
              </a:rPr>
              <a:t>Newton (1984)</a:t>
            </a:r>
            <a:r>
              <a:rPr lang="en-US" sz="2400" dirty="0"/>
              <a:t>….</a:t>
            </a:r>
          </a:p>
          <a:p>
            <a:pPr lvl="1"/>
            <a:r>
              <a:rPr lang="en-US" sz="2400" dirty="0"/>
              <a:t>This idea is supported by </a:t>
            </a:r>
            <a:r>
              <a:rPr lang="en-US" sz="2400" b="1" dirty="0">
                <a:solidFill>
                  <a:srgbClr val="0033CC"/>
                </a:solidFill>
              </a:rPr>
              <a:t>William (2014)</a:t>
            </a:r>
            <a:r>
              <a:rPr lang="en-US" sz="2400" dirty="0"/>
              <a:t>’s research.</a:t>
            </a:r>
          </a:p>
          <a:p>
            <a:pPr lvl="1"/>
            <a:endParaRPr lang="en-US" sz="2400" dirty="0"/>
          </a:p>
          <a:p>
            <a:pPr lvl="1"/>
            <a:r>
              <a:rPr lang="en-US" sz="2400" dirty="0"/>
              <a:t>A study showed that support from supervisor can affect performance of employees </a:t>
            </a:r>
            <a:r>
              <a:rPr lang="en-US" sz="2400" b="1" dirty="0">
                <a:solidFill>
                  <a:srgbClr val="0033CC"/>
                </a:solidFill>
              </a:rPr>
              <a:t>(Sammy, 2012).</a:t>
            </a:r>
            <a:endParaRPr lang="en-US" sz="2400" dirty="0"/>
          </a:p>
          <a:p>
            <a:pPr lvl="1"/>
            <a:r>
              <a:rPr lang="en-US" sz="2400" dirty="0"/>
              <a:t>Positive parenting style can have high impact on life success of children</a:t>
            </a:r>
            <a:r>
              <a:rPr lang="en-US" sz="2400" b="1" dirty="0">
                <a:solidFill>
                  <a:srgbClr val="0033CC"/>
                </a:solidFill>
              </a:rPr>
              <a:t>  (Newton, 1984).</a:t>
            </a:r>
          </a:p>
          <a:p>
            <a:pPr lvl="1"/>
            <a:r>
              <a:rPr lang="en-US" sz="2600" dirty="0"/>
              <a:t>Organizational change can make employees experience stress </a:t>
            </a:r>
            <a:r>
              <a:rPr lang="en-US" sz="2600" b="1" dirty="0">
                <a:solidFill>
                  <a:srgbClr val="0033CC"/>
                </a:solidFill>
              </a:rPr>
              <a:t>(</a:t>
            </a:r>
            <a:r>
              <a:rPr lang="en-US" sz="2400" b="1" dirty="0">
                <a:solidFill>
                  <a:srgbClr val="0033CC"/>
                </a:solidFill>
              </a:rPr>
              <a:t>William, 2014)</a:t>
            </a:r>
            <a:endParaRPr lang="en-US" sz="2600" b="1" dirty="0"/>
          </a:p>
        </p:txBody>
      </p:sp>
      <p:cxnSp>
        <p:nvCxnSpPr>
          <p:cNvPr id="5" name="Straight Connector 4"/>
          <p:cNvCxnSpPr/>
          <p:nvPr/>
        </p:nvCxnSpPr>
        <p:spPr>
          <a:xfrm>
            <a:off x="395536" y="3717032"/>
            <a:ext cx="727280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9679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 and Referencing</a:t>
            </a:r>
          </a:p>
        </p:txBody>
      </p:sp>
      <p:sp>
        <p:nvSpPr>
          <p:cNvPr id="3" name="Content Placeholder 2"/>
          <p:cNvSpPr>
            <a:spLocks noGrp="1"/>
          </p:cNvSpPr>
          <p:nvPr>
            <p:ph idx="1"/>
          </p:nvPr>
        </p:nvSpPr>
        <p:spPr>
          <a:xfrm>
            <a:off x="457200" y="1600200"/>
            <a:ext cx="7620000" cy="5105400"/>
          </a:xfrm>
        </p:spPr>
        <p:txBody>
          <a:bodyPr>
            <a:normAutofit fontScale="92500" lnSpcReduction="20000"/>
          </a:bodyPr>
          <a:lstStyle/>
          <a:p>
            <a:r>
              <a:rPr lang="en-US" sz="2800" b="1" dirty="0"/>
              <a:t>In-text “Citation”</a:t>
            </a:r>
          </a:p>
          <a:p>
            <a:pPr lvl="1"/>
            <a:r>
              <a:rPr lang="en-US" sz="2800" dirty="0"/>
              <a:t>Last name of the author (publication year)</a:t>
            </a:r>
          </a:p>
          <a:p>
            <a:pPr marL="777240" lvl="2" indent="0">
              <a:buNone/>
            </a:pPr>
            <a:r>
              <a:rPr lang="en-US" sz="2600" b="1" dirty="0"/>
              <a:t>Or</a:t>
            </a:r>
            <a:r>
              <a:rPr lang="en-US" sz="2600" dirty="0"/>
              <a:t> </a:t>
            </a:r>
          </a:p>
          <a:p>
            <a:pPr lvl="1"/>
            <a:r>
              <a:rPr lang="en-US" sz="2800" dirty="0"/>
              <a:t>(Last name of the author, publication year)</a:t>
            </a:r>
          </a:p>
          <a:p>
            <a:pPr lvl="1"/>
            <a:endParaRPr lang="en-US" sz="2800" dirty="0"/>
          </a:p>
          <a:p>
            <a:pPr marL="411480" lvl="1" indent="0">
              <a:buNone/>
            </a:pPr>
            <a:r>
              <a:rPr lang="en-US" sz="2800" b="1" dirty="0"/>
              <a:t>For examples:</a:t>
            </a:r>
          </a:p>
          <a:p>
            <a:pPr lvl="1"/>
            <a:r>
              <a:rPr lang="en-US" sz="2800" dirty="0"/>
              <a:t>According to </a:t>
            </a:r>
            <a:r>
              <a:rPr lang="en-US" sz="2800" dirty="0">
                <a:solidFill>
                  <a:srgbClr val="0033CC"/>
                </a:solidFill>
              </a:rPr>
              <a:t>Thomas (2006)</a:t>
            </a:r>
            <a:r>
              <a:rPr lang="en-US" sz="2800" dirty="0"/>
              <a:t>, mindfulness was proposed as a factor that can help people develop cultural intelligent skills.</a:t>
            </a:r>
          </a:p>
          <a:p>
            <a:pPr lvl="1"/>
            <a:endParaRPr lang="en-US" sz="2800" dirty="0"/>
          </a:p>
          <a:p>
            <a:pPr lvl="1"/>
            <a:r>
              <a:rPr lang="en-US" sz="2800" dirty="0"/>
              <a:t>Mindfulness was proposed as a factor that can help people develop cultural intelligent skills </a:t>
            </a:r>
            <a:r>
              <a:rPr lang="en-US" sz="2800" dirty="0">
                <a:solidFill>
                  <a:srgbClr val="0033CC"/>
                </a:solidFill>
              </a:rPr>
              <a:t>(Thomas, 2006)</a:t>
            </a:r>
            <a:r>
              <a:rPr lang="en-US" sz="2800" dirty="0"/>
              <a:t>.</a:t>
            </a:r>
          </a:p>
          <a:p>
            <a:pPr lvl="1"/>
            <a:endParaRPr lang="en-US" sz="2800" b="1" dirty="0"/>
          </a:p>
        </p:txBody>
      </p:sp>
    </p:spTree>
    <p:extLst>
      <p:ext uri="{BB962C8B-B14F-4D97-AF65-F5344CB8AC3E}">
        <p14:creationId xmlns:p14="http://schemas.microsoft.com/office/powerpoint/2010/main" val="3346233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fade">
                                      <p:cBhvr>
                                        <p:cTn id="1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 and Referencing</a:t>
            </a:r>
          </a:p>
        </p:txBody>
      </p:sp>
      <p:sp>
        <p:nvSpPr>
          <p:cNvPr id="3" name="Content Placeholder 2"/>
          <p:cNvSpPr>
            <a:spLocks noGrp="1"/>
          </p:cNvSpPr>
          <p:nvPr>
            <p:ph idx="1"/>
          </p:nvPr>
        </p:nvSpPr>
        <p:spPr>
          <a:xfrm>
            <a:off x="457200" y="1600200"/>
            <a:ext cx="7620000" cy="5105400"/>
          </a:xfrm>
        </p:spPr>
        <p:txBody>
          <a:bodyPr>
            <a:normAutofit/>
          </a:bodyPr>
          <a:lstStyle/>
          <a:p>
            <a:r>
              <a:rPr lang="en-US" sz="2800" b="1" dirty="0"/>
              <a:t>Required information for journal article</a:t>
            </a:r>
          </a:p>
          <a:p>
            <a:pPr lvl="1"/>
            <a:r>
              <a:rPr lang="en-US" sz="2800" dirty="0"/>
              <a:t>Author’s full name</a:t>
            </a:r>
          </a:p>
          <a:p>
            <a:pPr lvl="1"/>
            <a:r>
              <a:rPr lang="en-US" sz="2800" dirty="0"/>
              <a:t>Title of the paper</a:t>
            </a:r>
          </a:p>
          <a:p>
            <a:pPr lvl="1"/>
            <a:r>
              <a:rPr lang="en-US" sz="2800" dirty="0"/>
              <a:t>Journal name</a:t>
            </a:r>
          </a:p>
          <a:p>
            <a:pPr lvl="1"/>
            <a:r>
              <a:rPr lang="en-US" sz="2800" dirty="0"/>
              <a:t>Year of publication</a:t>
            </a:r>
          </a:p>
          <a:p>
            <a:pPr lvl="1"/>
            <a:r>
              <a:rPr lang="en-US" sz="2800" dirty="0"/>
              <a:t>Volume</a:t>
            </a:r>
          </a:p>
          <a:p>
            <a:pPr lvl="1"/>
            <a:r>
              <a:rPr lang="en-US" sz="2800" dirty="0"/>
              <a:t>Issue (or number)</a:t>
            </a:r>
          </a:p>
          <a:p>
            <a:pPr lvl="1"/>
            <a:r>
              <a:rPr lang="en-US" sz="2800" dirty="0"/>
              <a:t>Page number</a:t>
            </a:r>
            <a:endParaRPr lang="en-US" sz="2600" dirty="0"/>
          </a:p>
        </p:txBody>
      </p:sp>
    </p:spTree>
    <p:extLst>
      <p:ext uri="{BB962C8B-B14F-4D97-AF65-F5344CB8AC3E}">
        <p14:creationId xmlns:p14="http://schemas.microsoft.com/office/powerpoint/2010/main" val="3399960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 and Referencing</a:t>
            </a:r>
          </a:p>
        </p:txBody>
      </p:sp>
      <p:sp>
        <p:nvSpPr>
          <p:cNvPr id="3" name="Content Placeholder 2"/>
          <p:cNvSpPr>
            <a:spLocks noGrp="1"/>
          </p:cNvSpPr>
          <p:nvPr>
            <p:ph idx="1"/>
          </p:nvPr>
        </p:nvSpPr>
        <p:spPr>
          <a:xfrm>
            <a:off x="457200" y="1600200"/>
            <a:ext cx="7620000" cy="5105400"/>
          </a:xfrm>
        </p:spPr>
        <p:txBody>
          <a:bodyPr>
            <a:normAutofit/>
          </a:bodyPr>
          <a:lstStyle/>
          <a:p>
            <a:r>
              <a:rPr lang="en-US" sz="2800" b="1" dirty="0"/>
              <a:t>Entry in the list of “References”</a:t>
            </a:r>
          </a:p>
          <a:p>
            <a:pPr lvl="1"/>
            <a:r>
              <a:rPr lang="en-US" sz="2600" b="1" dirty="0">
                <a:solidFill>
                  <a:srgbClr val="0033CC"/>
                </a:solidFill>
              </a:rPr>
              <a:t>Last name of the Author, Initials of first name and middle name </a:t>
            </a:r>
            <a:r>
              <a:rPr lang="en-US" sz="2600" b="1" dirty="0">
                <a:solidFill>
                  <a:srgbClr val="C00000"/>
                </a:solidFill>
              </a:rPr>
              <a:t>(</a:t>
            </a:r>
            <a:r>
              <a:rPr lang="en-US" sz="2400" b="1" dirty="0">
                <a:solidFill>
                  <a:srgbClr val="C00000"/>
                </a:solidFill>
              </a:rPr>
              <a:t>publication</a:t>
            </a:r>
            <a:r>
              <a:rPr lang="en-US" sz="2400" dirty="0">
                <a:solidFill>
                  <a:srgbClr val="C00000"/>
                </a:solidFill>
              </a:rPr>
              <a:t> </a:t>
            </a:r>
            <a:r>
              <a:rPr lang="en-US" sz="2600" b="1" dirty="0">
                <a:solidFill>
                  <a:srgbClr val="C00000"/>
                </a:solidFill>
              </a:rPr>
              <a:t>year)</a:t>
            </a:r>
            <a:r>
              <a:rPr lang="en-US" sz="2600" b="1" dirty="0"/>
              <a:t>. Name of the article. </a:t>
            </a:r>
            <a:r>
              <a:rPr lang="en-US" sz="2600" b="1" i="1" dirty="0">
                <a:solidFill>
                  <a:schemeClr val="bg1">
                    <a:lumMod val="65000"/>
                  </a:schemeClr>
                </a:solidFill>
              </a:rPr>
              <a:t>Journal name</a:t>
            </a:r>
            <a:r>
              <a:rPr lang="en-US" sz="2600" b="1" dirty="0"/>
              <a:t>, Volume(Issue or Number), </a:t>
            </a:r>
            <a:r>
              <a:rPr lang="en-US" sz="2600" b="1" dirty="0">
                <a:solidFill>
                  <a:srgbClr val="0033CC"/>
                </a:solidFill>
              </a:rPr>
              <a:t>page number</a:t>
            </a:r>
            <a:r>
              <a:rPr lang="en-US" sz="2600" b="1" dirty="0"/>
              <a:t>.</a:t>
            </a:r>
          </a:p>
          <a:p>
            <a:pPr lvl="1"/>
            <a:endParaRPr lang="en-US" sz="2600" b="1" dirty="0"/>
          </a:p>
          <a:p>
            <a:r>
              <a:rPr lang="en-US" sz="2800" b="1" dirty="0"/>
              <a:t>Example:</a:t>
            </a:r>
          </a:p>
          <a:p>
            <a:pPr lvl="1"/>
            <a:r>
              <a:rPr lang="en-US" sz="2400" dirty="0">
                <a:solidFill>
                  <a:srgbClr val="0033CC"/>
                </a:solidFill>
              </a:rPr>
              <a:t>Thomas, D.C.</a:t>
            </a:r>
            <a:r>
              <a:rPr lang="en-US" sz="2400" dirty="0"/>
              <a:t> </a:t>
            </a:r>
            <a:r>
              <a:rPr lang="en-US" sz="2400" dirty="0">
                <a:solidFill>
                  <a:schemeClr val="accent6">
                    <a:lumMod val="75000"/>
                  </a:schemeClr>
                </a:solidFill>
              </a:rPr>
              <a:t>(2006)</a:t>
            </a:r>
            <a:r>
              <a:rPr lang="en-US" sz="2400" dirty="0"/>
              <a:t>. Domain and Development of Cultural Intelligence: The Importance of Mindfulness. </a:t>
            </a:r>
            <a:r>
              <a:rPr lang="en-US" sz="2400" i="1" dirty="0">
                <a:solidFill>
                  <a:schemeClr val="bg1">
                    <a:lumMod val="50000"/>
                  </a:schemeClr>
                </a:solidFill>
              </a:rPr>
              <a:t>Group &amp; Organization Management</a:t>
            </a:r>
            <a:r>
              <a:rPr lang="en-US" sz="2400" i="1" dirty="0"/>
              <a:t>, 31</a:t>
            </a:r>
            <a:r>
              <a:rPr lang="en-US" sz="2400" dirty="0"/>
              <a:t>(1), </a:t>
            </a:r>
            <a:r>
              <a:rPr lang="en-US" sz="2400" dirty="0">
                <a:solidFill>
                  <a:srgbClr val="0033CC"/>
                </a:solidFill>
              </a:rPr>
              <a:t>78-99</a:t>
            </a:r>
            <a:r>
              <a:rPr lang="en-US" sz="2400" dirty="0"/>
              <a:t>.</a:t>
            </a:r>
          </a:p>
        </p:txBody>
      </p:sp>
    </p:spTree>
    <p:extLst>
      <p:ext uri="{BB962C8B-B14F-4D97-AF65-F5344CB8AC3E}">
        <p14:creationId xmlns:p14="http://schemas.microsoft.com/office/powerpoint/2010/main" val="2922090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4750</TotalTime>
  <Words>1160</Words>
  <Application>Microsoft Office PowerPoint</Application>
  <PresentationFormat>On-screen Show (4:3)</PresentationFormat>
  <Paragraphs>131</Paragraphs>
  <Slides>20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Cambria</vt:lpstr>
      <vt:lpstr>Adjacency</vt:lpstr>
      <vt:lpstr>Bibliographic Citation and Referencing</vt:lpstr>
      <vt:lpstr>Academic Integrity</vt:lpstr>
      <vt:lpstr>Citation and Referencing Styles</vt:lpstr>
      <vt:lpstr>APA style</vt:lpstr>
      <vt:lpstr>Citation and Referencing</vt:lpstr>
      <vt:lpstr>Citation and Referencing</vt:lpstr>
      <vt:lpstr>Citation and Referencing</vt:lpstr>
      <vt:lpstr>Citation and Referencing</vt:lpstr>
      <vt:lpstr>Citation and Referencing</vt:lpstr>
      <vt:lpstr>Citation and Referencing</vt:lpstr>
      <vt:lpstr>Citation and Referencing</vt:lpstr>
      <vt:lpstr>Citation and Referencing</vt:lpstr>
      <vt:lpstr>Citation and Referencing</vt:lpstr>
      <vt:lpstr>Citation and Referencing</vt:lpstr>
      <vt:lpstr>Citation and Referencing</vt:lpstr>
      <vt:lpstr>Citation and Referencing</vt:lpstr>
      <vt:lpstr>Citation and Referencing</vt:lpstr>
      <vt:lpstr>Citation and Referencing</vt:lpstr>
      <vt:lpstr>EndNote: Referencing software</vt:lpstr>
      <vt:lpstr>Assignments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peerayuth</dc:creator>
  <cp:lastModifiedBy>Peerayuth Charoensukmongkol</cp:lastModifiedBy>
  <cp:revision>109</cp:revision>
  <cp:lastPrinted>2019-09-07T08:39:11Z</cp:lastPrinted>
  <dcterms:created xsi:type="dcterms:W3CDTF">2013-06-03T17:57:07Z</dcterms:created>
  <dcterms:modified xsi:type="dcterms:W3CDTF">2021-02-26T16:20:55Z</dcterms:modified>
</cp:coreProperties>
</file>